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9" r:id="rId3"/>
    <p:sldId id="260" r:id="rId4"/>
    <p:sldId id="262" r:id="rId5"/>
    <p:sldId id="263" r:id="rId6"/>
    <p:sldId id="257" r:id="rId7"/>
    <p:sldId id="256" r:id="rId8"/>
    <p:sldId id="258" r:id="rId9"/>
    <p:sldId id="261" r:id="rId10"/>
    <p:sldId id="264" r:id="rId11"/>
    <p:sldId id="268" r:id="rId12"/>
    <p:sldId id="269" r:id="rId13"/>
    <p:sldId id="270" r:id="rId14"/>
    <p:sldId id="271" r:id="rId15"/>
    <p:sldId id="272" r:id="rId16"/>
    <p:sldId id="274" r:id="rId17"/>
    <p:sldId id="265" r:id="rId18"/>
    <p:sldId id="26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F484-29B5-4426-97F5-8A0D6AB9C0F0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1988-7C59-4720-A479-10E554C82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0D924-422F-4091-8E50-183FFABD13A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помощи подобных программ</a:t>
            </a:r>
            <a:r>
              <a:rPr lang="ru-RU" baseline="0" dirty="0" smtClean="0"/>
              <a:t>, мы можем теоретически посчитать распределение вторичных частиц в ливне в зависимости от энергии начальной частицы и рассчитать зависимость размера «пятна» от высоты.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28F1-53F1-41DC-966D-8320747C9D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космических частиц в единицу</a:t>
            </a:r>
            <a:r>
              <a:rPr lang="ru-RU" baseline="0" dirty="0" smtClean="0"/>
              <a:t> площади за единицу времени в зависимости от их энергии.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28F1-53F1-41DC-966D-8320747C9D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5266-3893-414C-84A2-F729C989B865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3117-CC6B-4B57-A0AF-A1BEA0957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494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00034" y="2214555"/>
            <a:ext cx="8286808" cy="255454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PROGETTO EEE (E</a:t>
            </a:r>
            <a:r>
              <a:rPr lang="it-IT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</a:rPr>
              <a:t>x</a:t>
            </a:r>
            <a:r>
              <a:rPr lang="it-IT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treme Energy Events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t-IT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198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69EB7-E6CB-4631-B391-1E5E5953A927}" type="slidenum">
              <a:rPr lang="it-IT" smtClean="0"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G.Ferraris</a:t>
            </a:r>
            <a:endParaRPr lang="ru-RU" dirty="0"/>
          </a:p>
        </p:txBody>
      </p:sp>
      <p:pic>
        <p:nvPicPr>
          <p:cNvPr id="4" name="Содержимое 3" descr="IMG_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08456" y="1949470"/>
            <a:ext cx="4737374" cy="3553031"/>
          </a:xfrm>
        </p:spPr>
      </p:pic>
      <p:sp>
        <p:nvSpPr>
          <p:cNvPr id="5" name="TextBox 4"/>
          <p:cNvSpPr txBox="1"/>
          <p:nvPr/>
        </p:nvSpPr>
        <p:spPr>
          <a:xfrm>
            <a:off x="642910" y="150017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of the telescope in the </a:t>
            </a:r>
            <a:r>
              <a:rPr lang="en-US" dirty="0" err="1" smtClean="0"/>
              <a:t>G.Ferraris</a:t>
            </a:r>
            <a:r>
              <a:rPr lang="en-US" dirty="0" smtClean="0"/>
              <a:t> lyceum was completed in May of 2008.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9498"/>
            <a:ext cx="8001056" cy="49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582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telescope has best parameters. There is small noise</a:t>
            </a:r>
          </a:p>
          <a:p>
            <a:r>
              <a:rPr lang="en-US" dirty="0" smtClean="0"/>
              <a:t>on the central part of chambers and only 1 missing channel.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405686" cy="45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488" y="857232"/>
            <a:ext cx="318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Hit distributions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telescope in </a:t>
            </a: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M.D’Azeglio</a:t>
            </a:r>
            <a:r>
              <a:rPr lang="en-US" dirty="0" smtClean="0"/>
              <a:t> has been mounted in September 2008</a:t>
            </a:r>
          </a:p>
          <a:p>
            <a:endParaRPr lang="ru-RU" dirty="0"/>
          </a:p>
        </p:txBody>
      </p:sp>
      <p:pic>
        <p:nvPicPr>
          <p:cNvPr id="4" name="Рисунок 3" descr="IMG_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500990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91438" cy="47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27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telescope has one missing channel on bottom chamber and quite noisy</a:t>
            </a:r>
          </a:p>
          <a:p>
            <a:r>
              <a:rPr lang="en-US" dirty="0" smtClean="0"/>
              <a:t>top chamber.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05818" cy="518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742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investigation of the noising chamber shows that some strips of the</a:t>
            </a:r>
          </a:p>
          <a:p>
            <a:r>
              <a:rPr lang="en-US" dirty="0" smtClean="0"/>
              <a:t>chamber are working well, but some of them have the “hot” spots.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14356"/>
            <a:ext cx="4300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EEE-Torino data analysis: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7153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During </a:t>
            </a:r>
            <a:r>
              <a:rPr lang="en-US" sz="2800" dirty="0" smtClean="0"/>
              <a:t>September-December of 2008 we have got </a:t>
            </a:r>
            <a:r>
              <a:rPr lang="en-US" sz="2800" dirty="0" smtClean="0"/>
              <a:t>about 180 GB of data.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These data content about 4.5 millions seconds (52 days in total) of three telescopes operating time.</a:t>
            </a:r>
          </a:p>
          <a:p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smtClean="0"/>
              <a:t>Preliminary analysis of the data gave us 14 triple coincidence candidates.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smtClean="0"/>
              <a:t>Unfortunately, background is so big that we cannot separate casual and real coincidences yet.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7158" y="6500834"/>
            <a:ext cx="5662642" cy="220641"/>
          </a:xfrm>
        </p:spPr>
        <p:txBody>
          <a:bodyPr/>
          <a:lstStyle/>
          <a:p>
            <a:r>
              <a:rPr lang="it-IT" dirty="0"/>
              <a:t>M. Garbini, Centro Fermi &amp; INFN Bologna ,VCI2007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D83C-E582-4F14-9A03-6188E743A237}" type="slidenum">
              <a:rPr lang="it-IT"/>
              <a:pPr/>
              <a:t>17</a:t>
            </a:fld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18532" t="7370" r="22504" b="14510"/>
          <a:stretch>
            <a:fillRect/>
          </a:stretch>
        </p:blipFill>
        <p:spPr bwMode="auto">
          <a:xfrm>
            <a:off x="6369050" y="228600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lat_dis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85728"/>
            <a:ext cx="6172200" cy="6215106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14463" y="6096000"/>
            <a:ext cx="460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u="none">
                <a:solidFill>
                  <a:srgbClr val="FF3300"/>
                </a:solidFill>
              </a:rPr>
              <a:t>R </a:t>
            </a:r>
            <a:r>
              <a:rPr lang="it-IT" u="none"/>
              <a:t>= distance to the shower core (Km)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rot="16200000">
            <a:off x="-1808162" y="2760663"/>
            <a:ext cx="4017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u="none"/>
              <a:t>Muon density at the sea level (</a:t>
            </a:r>
            <a:r>
              <a:rPr lang="it-IT" b="1" u="none"/>
              <a:t>m</a:t>
            </a:r>
            <a:r>
              <a:rPr lang="it-IT" b="1" u="none" baseline="30000"/>
              <a:t>-2</a:t>
            </a:r>
            <a:r>
              <a:rPr lang="it-IT" b="1" u="none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3200" y="4724400"/>
            <a:ext cx="2057400" cy="1905000"/>
            <a:chOff x="4128" y="2976"/>
            <a:chExt cx="1296" cy="1200"/>
          </a:xfrm>
        </p:grpSpPr>
        <p:pic>
          <p:nvPicPr>
            <p:cNvPr id="18439" name="Picture 7" descr="miserve"/>
            <p:cNvPicPr>
              <a:picLocks noChangeAspect="1" noChangeArrowheads="1"/>
            </p:cNvPicPr>
            <p:nvPr/>
          </p:nvPicPr>
          <p:blipFill>
            <a:blip r:embed="rId5"/>
            <a:srcRect l="3998" t="6673" r="5350" b="5321"/>
            <a:stretch>
              <a:fillRect/>
            </a:stretch>
          </p:blipFill>
          <p:spPr bwMode="auto">
            <a:xfrm>
              <a:off x="4128" y="2976"/>
              <a:ext cx="1296" cy="1200"/>
            </a:xfrm>
            <a:prstGeom prst="rect">
              <a:avLst/>
            </a:prstGeom>
            <a:noFill/>
          </p:spPr>
        </p:pic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4779" y="3487"/>
              <a:ext cx="39" cy="3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4805" y="3313"/>
              <a:ext cx="144" cy="1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4464" y="3271"/>
              <a:ext cx="609" cy="5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848600" y="48768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u="none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2286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600" b="1" u="none">
                <a:solidFill>
                  <a:srgbClr val="FF0000"/>
                </a:solidFill>
              </a:rPr>
              <a:t>Muon lateral distribution</a:t>
            </a:r>
            <a:endParaRPr lang="en-GB" sz="3600" b="1" u="none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4348" y="2428868"/>
            <a:ext cx="1285884" cy="1588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-1499436" y="3428206"/>
            <a:ext cx="4857784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664" y="142876"/>
            <a:ext cx="5633294" cy="664371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714876" y="4714884"/>
            <a:ext cx="285752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1643042" y="4714884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500042"/>
            <a:ext cx="6931773" cy="6045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7148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of flight analysis of tracks gave us very interesting results:</a:t>
            </a:r>
          </a:p>
          <a:p>
            <a:r>
              <a:rPr lang="en-US" dirty="0" smtClean="0"/>
              <a:t>We are able to see very small number of the high energy particles with reverse direction.</a:t>
            </a:r>
          </a:p>
          <a:p>
            <a:r>
              <a:rPr lang="en-US" dirty="0" smtClean="0"/>
              <a:t>This effect is not so clear for me.</a:t>
            </a:r>
          </a:p>
          <a:p>
            <a:r>
              <a:rPr lang="en-US" dirty="0" smtClean="0"/>
              <a:t>Most probably these particles just reflected from the earth surface.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50000"/>
          </a:blip>
          <a:srcRect/>
          <a:stretch>
            <a:fillRect/>
          </a:stretch>
        </p:blipFill>
        <p:spPr bwMode="auto">
          <a:xfrm>
            <a:off x="858389" y="1600200"/>
            <a:ext cx="7427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224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measurement of the distances between schools gave following results:</a:t>
            </a:r>
          </a:p>
          <a:p>
            <a:r>
              <a:rPr lang="en-US" dirty="0" err="1" smtClean="0"/>
              <a:t>G.Ferraris</a:t>
            </a:r>
            <a:r>
              <a:rPr lang="en-US" dirty="0" smtClean="0"/>
              <a:t> – </a:t>
            </a:r>
            <a:r>
              <a:rPr lang="en-US" dirty="0" err="1" smtClean="0"/>
              <a:t>A.Volta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1.41 km</a:t>
            </a:r>
          </a:p>
          <a:p>
            <a:r>
              <a:rPr lang="en-US" dirty="0" err="1" smtClean="0"/>
              <a:t>A.Volta</a:t>
            </a:r>
            <a:r>
              <a:rPr lang="en-US" dirty="0" smtClean="0"/>
              <a:t> – </a:t>
            </a:r>
            <a:r>
              <a:rPr lang="en-US" dirty="0" err="1" smtClean="0"/>
              <a:t>M.D’Azeglio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1.15 km</a:t>
            </a:r>
          </a:p>
          <a:p>
            <a:r>
              <a:rPr lang="en-US" dirty="0" err="1" smtClean="0"/>
              <a:t>G.Ferraris</a:t>
            </a:r>
            <a:r>
              <a:rPr lang="en-US" dirty="0" smtClean="0"/>
              <a:t> – </a:t>
            </a:r>
            <a:r>
              <a:rPr lang="en-US" dirty="0" err="1" smtClean="0"/>
              <a:t>M.D’Azeglio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1.07 km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A.Volta</a:t>
            </a:r>
            <a:endParaRPr lang="ru-RU" dirty="0"/>
          </a:p>
        </p:txBody>
      </p:sp>
      <p:pic>
        <p:nvPicPr>
          <p:cNvPr id="4" name="Содержимое 3" descr="A.Vol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994341" cy="4525963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4179091" y="2321711"/>
            <a:ext cx="928694" cy="158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643306" y="3143248"/>
            <a:ext cx="1357322" cy="64294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3438" y="17144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6635804">
            <a:off x="4472564" y="2524536"/>
            <a:ext cx="714380" cy="428628"/>
          </a:xfrm>
          <a:prstGeom prst="curved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66" y="25717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207°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G.Ferraris</a:t>
            </a:r>
            <a:endParaRPr lang="ru-RU" dirty="0"/>
          </a:p>
        </p:txBody>
      </p:sp>
      <p:pic>
        <p:nvPicPr>
          <p:cNvPr id="5" name="Содержимое 4" descr="G.Ferr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29" y="1600200"/>
            <a:ext cx="7994341" cy="4525963"/>
          </a:xfrm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3929058" y="3286124"/>
            <a:ext cx="12858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250529" y="3036091"/>
            <a:ext cx="1214446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гнутая вниз стрелка 10"/>
          <p:cNvSpPr/>
          <p:nvPr/>
        </p:nvSpPr>
        <p:spPr>
          <a:xfrm rot="11085652">
            <a:off x="4577190" y="2875037"/>
            <a:ext cx="428628" cy="142876"/>
          </a:xfrm>
          <a:prstGeom prst="curved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30003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27°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25717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M.D’Azeglio</a:t>
            </a:r>
            <a:endParaRPr lang="ru-RU" dirty="0"/>
          </a:p>
        </p:txBody>
      </p:sp>
      <p:pic>
        <p:nvPicPr>
          <p:cNvPr id="4" name="Содержимое 3" descr="M.DAzegl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29" y="1600200"/>
            <a:ext cx="7994341" cy="4525963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4250529" y="3178967"/>
            <a:ext cx="107157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643306" y="3143248"/>
            <a:ext cx="1143008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гнутая вниз стрелка 8"/>
          <p:cNvSpPr/>
          <p:nvPr/>
        </p:nvSpPr>
        <p:spPr>
          <a:xfrm rot="19649615">
            <a:off x="4417359" y="3442914"/>
            <a:ext cx="708483" cy="428628"/>
          </a:xfrm>
          <a:prstGeom prst="curved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64331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297°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2571744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A.Volta</a:t>
            </a:r>
            <a:endParaRPr lang="ru-RU" dirty="0"/>
          </a:p>
        </p:txBody>
      </p:sp>
      <p:pic>
        <p:nvPicPr>
          <p:cNvPr id="4" name="Содержимое 3" descr="IMG_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49818" y="1964622"/>
            <a:ext cx="4858596" cy="3643947"/>
          </a:xfrm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41801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detector in </a:t>
            </a: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A.Volta</a:t>
            </a:r>
            <a:r>
              <a:rPr lang="en-US" dirty="0" smtClean="0"/>
              <a:t> has been</a:t>
            </a:r>
          </a:p>
          <a:p>
            <a:r>
              <a:rPr lang="en-US" dirty="0"/>
              <a:t>m</a:t>
            </a:r>
            <a:r>
              <a:rPr lang="en-US" dirty="0" smtClean="0"/>
              <a:t>ounted in September of 2007.</a:t>
            </a:r>
          </a:p>
          <a:p>
            <a:endParaRPr lang="en-US" dirty="0" smtClean="0"/>
          </a:p>
          <a:p>
            <a:r>
              <a:rPr lang="en-US" dirty="0" smtClean="0"/>
              <a:t>In May of 2008 we have rebuild the </a:t>
            </a:r>
          </a:p>
          <a:p>
            <a:r>
              <a:rPr lang="en-US" dirty="0"/>
              <a:t>t</a:t>
            </a:r>
            <a:r>
              <a:rPr lang="en-US" dirty="0" smtClean="0"/>
              <a:t>elescope: decreased the distance </a:t>
            </a:r>
          </a:p>
          <a:p>
            <a:r>
              <a:rPr lang="en-US" dirty="0"/>
              <a:t>b</a:t>
            </a:r>
            <a:r>
              <a:rPr lang="en-US" dirty="0" smtClean="0"/>
              <a:t>etween chambers from 80 cm to</a:t>
            </a:r>
          </a:p>
          <a:p>
            <a:r>
              <a:rPr lang="en-US" dirty="0" smtClean="0"/>
              <a:t>50 cm; changed trigger cables and</a:t>
            </a:r>
          </a:p>
          <a:p>
            <a:r>
              <a:rPr lang="en-US" dirty="0" smtClean="0"/>
              <a:t>screened the signal cables.</a:t>
            </a:r>
          </a:p>
          <a:p>
            <a:endParaRPr lang="en-US" dirty="0" smtClean="0"/>
          </a:p>
          <a:p>
            <a:r>
              <a:rPr lang="en-US" dirty="0" smtClean="0"/>
              <a:t>As result we have decreased very seriously</a:t>
            </a:r>
          </a:p>
          <a:p>
            <a:r>
              <a:rPr lang="en-US" dirty="0"/>
              <a:t>t</a:t>
            </a:r>
            <a:r>
              <a:rPr lang="en-US" dirty="0" smtClean="0"/>
              <a:t>he level of noise and increased common</a:t>
            </a:r>
          </a:p>
          <a:p>
            <a:r>
              <a:rPr lang="en-US" dirty="0"/>
              <a:t>e</a:t>
            </a:r>
            <a:r>
              <a:rPr lang="en-US" dirty="0" smtClean="0"/>
              <a:t>fficiency of the system.</a:t>
            </a:r>
          </a:p>
          <a:p>
            <a:endParaRPr lang="en-US" dirty="0"/>
          </a:p>
          <a:p>
            <a:r>
              <a:rPr lang="en-US" dirty="0" smtClean="0"/>
              <a:t>The experience which we took in the </a:t>
            </a:r>
            <a:r>
              <a:rPr lang="en-US" dirty="0" err="1" smtClean="0"/>
              <a:t>liceo</a:t>
            </a:r>
            <a:endParaRPr lang="en-US" dirty="0" smtClean="0"/>
          </a:p>
          <a:p>
            <a:r>
              <a:rPr lang="en-US" dirty="0" err="1" smtClean="0"/>
              <a:t>A.Volta</a:t>
            </a:r>
            <a:r>
              <a:rPr lang="en-US" dirty="0" smtClean="0"/>
              <a:t> we applied in other schools.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25155" cy="476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64291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 of the telescope are looking very well, we just have 3 missing channels here: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2725734"/>
          </a:xfrm>
        </p:spPr>
        <p:txBody>
          <a:bodyPr>
            <a:normAutofit/>
          </a:bodyPr>
          <a:lstStyle/>
          <a:p>
            <a:r>
              <a:rPr lang="en-US" dirty="0" smtClean="0"/>
              <a:t>Angular distributions of the cosmic rays.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8229600" cy="32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A.Volta_Fl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22962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distributions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2300" y="1600200"/>
            <a:ext cx="7339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451</Words>
  <Application>Microsoft Office PowerPoint</Application>
  <PresentationFormat>Экран (4:3)</PresentationFormat>
  <Paragraphs>67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Liceo A.Volta</vt:lpstr>
      <vt:lpstr>Liceo G.Ferraris</vt:lpstr>
      <vt:lpstr>Liceo M.D’Azeglio</vt:lpstr>
      <vt:lpstr>Liceo A.Volta</vt:lpstr>
      <vt:lpstr>Слайд 7</vt:lpstr>
      <vt:lpstr>Angular distributions of the cosmic rays.</vt:lpstr>
      <vt:lpstr>Hit distributions</vt:lpstr>
      <vt:lpstr>Liceo G.Ferraris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 Frolov</dc:creator>
  <cp:lastModifiedBy>Vladimir Frolov</cp:lastModifiedBy>
  <cp:revision>47</cp:revision>
  <dcterms:created xsi:type="dcterms:W3CDTF">2009-01-26T13:51:47Z</dcterms:created>
  <dcterms:modified xsi:type="dcterms:W3CDTF">2009-01-27T10:47:41Z</dcterms:modified>
</cp:coreProperties>
</file>